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24" r:id="rId2"/>
    <p:sldId id="308" r:id="rId3"/>
    <p:sldId id="326" r:id="rId4"/>
    <p:sldId id="319" r:id="rId5"/>
    <p:sldId id="310" r:id="rId6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FF"/>
    <a:srgbClr val="FFFF00"/>
    <a:srgbClr val="008080"/>
    <a:srgbClr val="33CC33"/>
    <a:srgbClr val="FF00FF"/>
    <a:srgbClr val="CC00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1" autoAdjust="0"/>
    <p:restoredTop sz="94698"/>
  </p:normalViewPr>
  <p:slideViewPr>
    <p:cSldViewPr showGuides="1">
      <p:cViewPr>
        <p:scale>
          <a:sx n="72" d="100"/>
          <a:sy n="72" d="100"/>
        </p:scale>
        <p:origin x="-132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1EF17-DA93-4A07-BA4A-C5C20AC7A29A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86DF0-4D89-405A-947E-2D3320B76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8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86DF0-4D89-405A-947E-2D3320B767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80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E:\HOA\NHAC\TiengVoTay-DangCapNhat_49xap_2.mp3" TargetMode="External"/><Relationship Id="rId1" Type="http://schemas.microsoft.com/office/2007/relationships/media" Target="file:///E:\HOA\NHAC\TiengVoTay-DangCapNhat_49xap_2.mp3" TargetMode="Externa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D:\CA%20NHAC\New%20Folder\Arichon.mid" TargetMode="External"/><Relationship Id="rId1" Type="http://schemas.microsoft.com/office/2007/relationships/media" Target="file:///D:\CA%20NHAC\New%20Folder\Arichon.mid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019800"/>
            <a:ext cx="9144000" cy="854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9699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>
            <a:off x="0" y="0"/>
            <a:ext cx="9144000" cy="854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9700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-5400000">
            <a:off x="-2620962" y="3001963"/>
            <a:ext cx="6096000" cy="854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9701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5554663" y="2963863"/>
            <a:ext cx="6324600" cy="854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" name="TiengVoTay-DangCapNhat_49xap_2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/>
          <a:srcRect/>
          <a:stretch>
            <a:fillRect/>
          </a:stretch>
        </p:blipFill>
        <p:spPr>
          <a:xfrm>
            <a:off x="8077200" y="6019800"/>
            <a:ext cx="304800" cy="304800"/>
          </a:xfrm>
          <a:ln/>
        </p:spPr>
      </p:pic>
      <p:sp>
        <p:nvSpPr>
          <p:cNvPr id="13" name="Title 21"/>
          <p:cNvSpPr txBox="1"/>
          <p:nvPr/>
        </p:nvSpPr>
        <p:spPr bwMode="auto">
          <a:xfrm>
            <a:off x="838200" y="2227263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1" hangingPunct="1"/>
            <a:r>
              <a:rPr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</a:t>
            </a:r>
            <a:r>
              <a:rPr sz="7200" dirty="0">
                <a:solidFill>
                  <a:srgbClr val="FF0000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14" name="Subtitle 22"/>
          <p:cNvSpPr txBox="1"/>
          <p:nvPr/>
        </p:nvSpPr>
        <p:spPr>
          <a:xfrm>
            <a:off x="2438400" y="3505200"/>
            <a:ext cx="4495800" cy="114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sz="5000" dirty="0">
                <a:solidFill>
                  <a:srgbClr val="10253F"/>
                </a:solidFill>
                <a:latin typeface="Calibri" panose="020F0502020204030204" pitchFamily="34" charset="0"/>
              </a:rPr>
              <a:t>         </a:t>
            </a:r>
            <a:r>
              <a:rPr sz="5000" dirty="0" err="1">
                <a:solidFill>
                  <a:srgbClr val="1025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sz="5000" dirty="0">
                <a:solidFill>
                  <a:srgbClr val="1025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000" dirty="0" smtClean="0">
                <a:solidFill>
                  <a:srgbClr val="10253F"/>
                </a:solidFill>
                <a:cs typeface="Times New Roman" panose="02020603050405020304" pitchFamily="18" charset="0"/>
              </a:rPr>
              <a:t>3</a:t>
            </a:r>
            <a:endParaRPr sz="5000" dirty="0">
              <a:solidFill>
                <a:srgbClr val="10253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6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85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385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385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 tmFilter="0,0; .5, 1; 1, 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  <p:bldLst>
      <p:bldP spid="1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13" name="Rectangle 129"/>
          <p:cNvSpPr/>
          <p:nvPr/>
        </p:nvSpPr>
        <p:spPr>
          <a:xfrm>
            <a:off x="6400800" y="1676400"/>
            <a:ext cx="1676400" cy="914400"/>
          </a:xfrm>
          <a:prstGeom prst="rect">
            <a:avLst/>
          </a:prstGeom>
          <a:solidFill>
            <a:srgbClr val="33CC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>
              <a:latin typeface="Times New Roman" panose="02020603050405020304" pitchFamily="18" charset="0"/>
            </a:endParaRPr>
          </a:p>
        </p:txBody>
      </p:sp>
      <p:sp>
        <p:nvSpPr>
          <p:cNvPr id="67712" name="Rectangle 128"/>
          <p:cNvSpPr/>
          <p:nvPr/>
        </p:nvSpPr>
        <p:spPr>
          <a:xfrm>
            <a:off x="6400800" y="1143000"/>
            <a:ext cx="1676400" cy="990600"/>
          </a:xfrm>
          <a:prstGeom prst="rect">
            <a:avLst/>
          </a:prstGeom>
          <a:solidFill>
            <a:srgbClr val="33CC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>
              <a:latin typeface="Times New Roman" panose="02020603050405020304" pitchFamily="18" charset="0"/>
            </a:endParaRPr>
          </a:p>
        </p:txBody>
      </p:sp>
      <p:sp>
        <p:nvSpPr>
          <p:cNvPr id="67591" name="AutoShape 7"/>
          <p:cNvSpPr/>
          <p:nvPr/>
        </p:nvSpPr>
        <p:spPr>
          <a:xfrm>
            <a:off x="2590800" y="3810000"/>
            <a:ext cx="152400" cy="1676400"/>
          </a:xfrm>
          <a:prstGeom prst="rightBrace">
            <a:avLst>
              <a:gd name="adj1" fmla="val 91666"/>
              <a:gd name="adj2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>
              <a:latin typeface="Times New Roman" panose="02020603050405020304" pitchFamily="18" charset="0"/>
            </a:endParaRPr>
          </a:p>
        </p:txBody>
      </p:sp>
      <p:sp>
        <p:nvSpPr>
          <p:cNvPr id="6149" name="Rectangle 9" descr="007"/>
          <p:cNvSpPr/>
          <p:nvPr/>
        </p:nvSpPr>
        <p:spPr>
          <a:xfrm>
            <a:off x="6274098" y="1371600"/>
            <a:ext cx="76200" cy="548640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 w="9525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>
              <a:latin typeface="Times New Roman" panose="02020603050405020304" pitchFamily="18" charset="0"/>
            </a:endParaRPr>
          </a:p>
        </p:txBody>
      </p:sp>
      <p:sp>
        <p:nvSpPr>
          <p:cNvPr id="67594" name="Rectangle 10"/>
          <p:cNvSpPr/>
          <p:nvPr/>
        </p:nvSpPr>
        <p:spPr>
          <a:xfrm>
            <a:off x="6477000" y="1676400"/>
            <a:ext cx="13716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algn="ctr" eaLnBrk="1" hangingPunct="1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 x 2 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16</a:t>
            </a:r>
            <a:endParaRPr sz="2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606" name="AutoShape 22"/>
          <p:cNvSpPr/>
          <p:nvPr/>
        </p:nvSpPr>
        <p:spPr>
          <a:xfrm>
            <a:off x="2633332" y="1447800"/>
            <a:ext cx="76200" cy="533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>
              <a:latin typeface="Times New Roman" panose="02020603050405020304" pitchFamily="18" charset="0"/>
            </a:endParaRPr>
          </a:p>
        </p:txBody>
      </p:sp>
      <p:sp>
        <p:nvSpPr>
          <p:cNvPr id="67608" name="Rectangle 24"/>
          <p:cNvSpPr/>
          <p:nvPr/>
        </p:nvSpPr>
        <p:spPr>
          <a:xfrm>
            <a:off x="6400800" y="1219200"/>
            <a:ext cx="13716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algn="ctr" eaLnBrk="1" hangingPunct="1"/>
            <a:r>
              <a:rPr sz="2800" b="1">
                <a:solidFill>
                  <a:srgbClr val="FF0000"/>
                </a:solidFill>
                <a:latin typeface="Times New Roman" panose="02020603050405020304" pitchFamily="18" charset="0"/>
              </a:rPr>
              <a:t>8 x 1 </a:t>
            </a:r>
            <a:r>
              <a:rPr sz="2800" b="1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sz="2800" b="1">
                <a:solidFill>
                  <a:srgbClr val="FF0000"/>
                </a:solidFill>
                <a:latin typeface="Times New Roman" panose="02020603050405020304" pitchFamily="18" charset="0"/>
              </a:rPr>
              <a:t> 8</a:t>
            </a:r>
            <a:endParaRPr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685" name="AutoShape 101"/>
          <p:cNvSpPr/>
          <p:nvPr/>
        </p:nvSpPr>
        <p:spPr>
          <a:xfrm>
            <a:off x="2590800" y="23622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>
              <a:latin typeface="Times New Roman" panose="02020603050405020304" pitchFamily="18" charset="0"/>
            </a:endParaRPr>
          </a:p>
        </p:txBody>
      </p:sp>
      <p:sp>
        <p:nvSpPr>
          <p:cNvPr id="67686" name="Rectangle 102"/>
          <p:cNvSpPr/>
          <p:nvPr/>
        </p:nvSpPr>
        <p:spPr>
          <a:xfrm>
            <a:off x="6477000" y="2133600"/>
            <a:ext cx="13716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algn="ctr" eaLnBrk="1" hangingPunct="1"/>
            <a:r>
              <a:rPr sz="2800" b="1">
                <a:solidFill>
                  <a:srgbClr val="FF0000"/>
                </a:solidFill>
                <a:latin typeface="Times New Roman" panose="02020603050405020304" pitchFamily="18" charset="0"/>
              </a:rPr>
              <a:t>8 x 3 </a:t>
            </a:r>
            <a:r>
              <a:rPr sz="2800" b="1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sz="2800" b="1">
                <a:solidFill>
                  <a:srgbClr val="FF0000"/>
                </a:solidFill>
                <a:latin typeface="Times New Roman" panose="02020603050405020304" pitchFamily="18" charset="0"/>
              </a:rPr>
              <a:t> 24</a:t>
            </a:r>
            <a:endParaRPr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697" name="Text Box 113"/>
          <p:cNvSpPr txBox="1"/>
          <p:nvPr/>
        </p:nvSpPr>
        <p:spPr>
          <a:xfrm>
            <a:off x="2667000" y="1355725"/>
            <a:ext cx="39624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8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được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lấy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1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lần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, ta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viết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67698" name="Text Box 114"/>
          <p:cNvSpPr txBox="1"/>
          <p:nvPr/>
        </p:nvSpPr>
        <p:spPr>
          <a:xfrm>
            <a:off x="3429000" y="1736725"/>
            <a:ext cx="15240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8 x 1 = 8</a:t>
            </a:r>
          </a:p>
        </p:txBody>
      </p:sp>
      <p:sp>
        <p:nvSpPr>
          <p:cNvPr id="67699" name="Text Box 115"/>
          <p:cNvSpPr txBox="1"/>
          <p:nvPr/>
        </p:nvSpPr>
        <p:spPr>
          <a:xfrm>
            <a:off x="2692698" y="2346325"/>
            <a:ext cx="36576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8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được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lấy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2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lần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, ta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có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67700" name="Text Box 116"/>
          <p:cNvSpPr txBox="1"/>
          <p:nvPr/>
        </p:nvSpPr>
        <p:spPr>
          <a:xfrm>
            <a:off x="2752064" y="2803525"/>
            <a:ext cx="8382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8 x 2</a:t>
            </a:r>
          </a:p>
        </p:txBody>
      </p:sp>
      <p:sp>
        <p:nvSpPr>
          <p:cNvPr id="67701" name="Text Box 117"/>
          <p:cNvSpPr txBox="1"/>
          <p:nvPr/>
        </p:nvSpPr>
        <p:spPr>
          <a:xfrm>
            <a:off x="2667000" y="4022725"/>
            <a:ext cx="39624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8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được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lấy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3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lần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, ta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có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67703" name="Text Box 119"/>
          <p:cNvSpPr txBox="1"/>
          <p:nvPr/>
        </p:nvSpPr>
        <p:spPr>
          <a:xfrm>
            <a:off x="2895600" y="3184525"/>
            <a:ext cx="28956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Vậy</a:t>
            </a:r>
            <a:r>
              <a:rPr sz="25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: 8 x 2 = 16</a:t>
            </a:r>
          </a:p>
        </p:txBody>
      </p:sp>
      <p:sp>
        <p:nvSpPr>
          <p:cNvPr id="67706" name="Text Box 122"/>
          <p:cNvSpPr txBox="1"/>
          <p:nvPr/>
        </p:nvSpPr>
        <p:spPr>
          <a:xfrm>
            <a:off x="3352800" y="5013325"/>
            <a:ext cx="22860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Vậy</a:t>
            </a:r>
            <a:r>
              <a:rPr sz="25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: 8 x 3 = 24</a:t>
            </a:r>
          </a:p>
        </p:txBody>
      </p:sp>
      <p:sp>
        <p:nvSpPr>
          <p:cNvPr id="67707" name="Text Box 123"/>
          <p:cNvSpPr txBox="1"/>
          <p:nvPr/>
        </p:nvSpPr>
        <p:spPr>
          <a:xfrm>
            <a:off x="3505200" y="2803525"/>
            <a:ext cx="18288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= 8 + 8 = 16</a:t>
            </a:r>
          </a:p>
        </p:txBody>
      </p:sp>
      <p:sp>
        <p:nvSpPr>
          <p:cNvPr id="67708" name="Text Box 124"/>
          <p:cNvSpPr txBox="1"/>
          <p:nvPr/>
        </p:nvSpPr>
        <p:spPr>
          <a:xfrm>
            <a:off x="2732567" y="4651375"/>
            <a:ext cx="838200" cy="37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8 x 3 </a:t>
            </a:r>
          </a:p>
        </p:txBody>
      </p:sp>
      <p:sp>
        <p:nvSpPr>
          <p:cNvPr id="67709" name="Text Box 125"/>
          <p:cNvSpPr txBox="1"/>
          <p:nvPr/>
        </p:nvSpPr>
        <p:spPr>
          <a:xfrm>
            <a:off x="3418367" y="4651375"/>
            <a:ext cx="1600200" cy="37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= 8 + 8 + 8</a:t>
            </a:r>
          </a:p>
        </p:txBody>
      </p:sp>
      <p:sp>
        <p:nvSpPr>
          <p:cNvPr id="67711" name="Text Box 127"/>
          <p:cNvSpPr txBox="1"/>
          <p:nvPr/>
        </p:nvSpPr>
        <p:spPr>
          <a:xfrm>
            <a:off x="4843132" y="4651375"/>
            <a:ext cx="762000" cy="37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= 24</a:t>
            </a:r>
          </a:p>
        </p:txBody>
      </p:sp>
      <p:grpSp>
        <p:nvGrpSpPr>
          <p:cNvPr id="6166" name="Group 169"/>
          <p:cNvGrpSpPr/>
          <p:nvPr/>
        </p:nvGrpSpPr>
        <p:grpSpPr>
          <a:xfrm>
            <a:off x="76200" y="1524000"/>
            <a:ext cx="2514600" cy="381000"/>
            <a:chOff x="0" y="720"/>
            <a:chExt cx="1584" cy="240"/>
          </a:xfrm>
        </p:grpSpPr>
        <p:sp>
          <p:nvSpPr>
            <p:cNvPr id="6217" name="Rectangle 36"/>
            <p:cNvSpPr/>
            <p:nvPr/>
          </p:nvSpPr>
          <p:spPr>
            <a:xfrm>
              <a:off x="0" y="720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8" name="AutoShape 37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9" name="AutoShape 38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20" name="AutoShape 39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21" name="AutoShape 40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22" name="AutoShape 41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23" name="AutoShape 42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24" name="AutoShape 43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25" name="AutoShape 168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7754" name="Group 170"/>
          <p:cNvGrpSpPr/>
          <p:nvPr/>
        </p:nvGrpSpPr>
        <p:grpSpPr>
          <a:xfrm>
            <a:off x="76200" y="2362200"/>
            <a:ext cx="2514600" cy="381000"/>
            <a:chOff x="0" y="720"/>
            <a:chExt cx="1584" cy="240"/>
          </a:xfrm>
        </p:grpSpPr>
        <p:sp>
          <p:nvSpPr>
            <p:cNvPr id="6208" name="Rectangle 171"/>
            <p:cNvSpPr/>
            <p:nvPr/>
          </p:nvSpPr>
          <p:spPr>
            <a:xfrm>
              <a:off x="0" y="720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9" name="AutoShape 172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0" name="AutoShape 173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1" name="AutoShape 174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2" name="AutoShape 175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3" name="AutoShape 176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4" name="AutoShape 177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5" name="AutoShape 178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6" name="AutoShape 179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7764" name="Group 180"/>
          <p:cNvGrpSpPr/>
          <p:nvPr/>
        </p:nvGrpSpPr>
        <p:grpSpPr>
          <a:xfrm>
            <a:off x="76200" y="2971800"/>
            <a:ext cx="2514600" cy="381000"/>
            <a:chOff x="0" y="720"/>
            <a:chExt cx="1584" cy="240"/>
          </a:xfrm>
        </p:grpSpPr>
        <p:sp>
          <p:nvSpPr>
            <p:cNvPr id="6199" name="Rectangle 181"/>
            <p:cNvSpPr/>
            <p:nvPr/>
          </p:nvSpPr>
          <p:spPr>
            <a:xfrm>
              <a:off x="0" y="720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0" name="AutoShape 182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1" name="AutoShape 183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2" name="AutoShape 184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3" name="AutoShape 185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4" name="AutoShape 186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5" name="AutoShape 187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6" name="AutoShape 188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7" name="AutoShape 189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7774" name="Group 190"/>
          <p:cNvGrpSpPr/>
          <p:nvPr/>
        </p:nvGrpSpPr>
        <p:grpSpPr>
          <a:xfrm>
            <a:off x="76200" y="4343400"/>
            <a:ext cx="2514600" cy="533400"/>
            <a:chOff x="0" y="768"/>
            <a:chExt cx="1584" cy="336"/>
          </a:xfrm>
        </p:grpSpPr>
        <p:sp>
          <p:nvSpPr>
            <p:cNvPr id="6190" name="Rectangle 191"/>
            <p:cNvSpPr/>
            <p:nvPr/>
          </p:nvSpPr>
          <p:spPr>
            <a:xfrm>
              <a:off x="0" y="864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91" name="AutoShape 192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92" name="AutoShape 193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93" name="AutoShape 194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94" name="AutoShape 195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95" name="AutoShape 196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96" name="AutoShape 197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97" name="AutoShape 198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98" name="AutoShape 199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7784" name="Group 200"/>
          <p:cNvGrpSpPr/>
          <p:nvPr/>
        </p:nvGrpSpPr>
        <p:grpSpPr>
          <a:xfrm>
            <a:off x="76200" y="5029200"/>
            <a:ext cx="2514600" cy="381000"/>
            <a:chOff x="0" y="720"/>
            <a:chExt cx="1584" cy="240"/>
          </a:xfrm>
        </p:grpSpPr>
        <p:sp>
          <p:nvSpPr>
            <p:cNvPr id="6181" name="Rectangle 201"/>
            <p:cNvSpPr/>
            <p:nvPr/>
          </p:nvSpPr>
          <p:spPr>
            <a:xfrm>
              <a:off x="0" y="720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2" name="AutoShape 202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3" name="AutoShape 203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4" name="AutoShape 204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5" name="AutoShape 205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6" name="AutoShape 206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7" name="AutoShape 207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8" name="AutoShape 208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9" name="AutoShape 209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7794" name="Group 210"/>
          <p:cNvGrpSpPr/>
          <p:nvPr/>
        </p:nvGrpSpPr>
        <p:grpSpPr>
          <a:xfrm>
            <a:off x="76200" y="3886200"/>
            <a:ext cx="2514600" cy="381000"/>
            <a:chOff x="0" y="768"/>
            <a:chExt cx="1584" cy="240"/>
          </a:xfrm>
        </p:grpSpPr>
        <p:sp>
          <p:nvSpPr>
            <p:cNvPr id="6172" name="Rectangle 211"/>
            <p:cNvSpPr/>
            <p:nvPr/>
          </p:nvSpPr>
          <p:spPr>
            <a:xfrm>
              <a:off x="0" y="768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73" name="AutoShape 212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74" name="AutoShape 213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75" name="AutoShape 214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76" name="AutoShape 215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77" name="AutoShape 216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78" name="AutoShape 217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79" name="AutoShape 218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0" name="AutoShape 219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</p:grpSp>
      <p:sp>
        <p:nvSpPr>
          <p:cNvPr id="85" name="Text Box 2"/>
          <p:cNvSpPr txBox="1"/>
          <p:nvPr/>
        </p:nvSpPr>
        <p:spPr>
          <a:xfrm>
            <a:off x="665162" y="506849"/>
            <a:ext cx="7488238" cy="116955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sz="2800" b="1" u="sng" dirty="0" err="1" smtClean="0">
                <a:latin typeface="Times New Roman" panose="02020603050405020304" pitchFamily="18" charset="0"/>
              </a:rPr>
              <a:t>Toán</a:t>
            </a:r>
            <a:r>
              <a:rPr lang="en-US" sz="2800" b="1" u="sng" dirty="0" smtClean="0">
                <a:latin typeface="Times New Roman" panose="02020603050405020304" pitchFamily="18" charset="0"/>
              </a:rPr>
              <a:t>: </a:t>
            </a:r>
            <a:r>
              <a:rPr lang="en-US" sz="2800" b="1" dirty="0" err="1" smtClean="0"/>
              <a:t>Bảng</a:t>
            </a:r>
            <a:r>
              <a:rPr lang="en-US" sz="2800" b="1" dirty="0" smtClean="0"/>
              <a:t> </a:t>
            </a:r>
            <a:r>
              <a:rPr lang="en-US" sz="2800" b="1" dirty="0" err="1"/>
              <a:t>nhân</a:t>
            </a:r>
            <a:r>
              <a:rPr lang="en-US" sz="2800" b="1" dirty="0"/>
              <a:t> 8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 b="1" u="sng" dirty="0" smtClean="0">
                <a:latin typeface="Times New Roman" panose="02020603050405020304" pitchFamily="18" charset="0"/>
              </a:rPr>
              <a:t> </a:t>
            </a:r>
            <a:endParaRPr sz="2800" b="1" u="sng" dirty="0">
              <a:latin typeface="Times New Roman" panose="02020603050405020304" pitchFamily="18" charset="0"/>
            </a:endParaRPr>
          </a:p>
        </p:txBody>
      </p:sp>
      <p:sp>
        <p:nvSpPr>
          <p:cNvPr id="84" name="AutoShape 85"/>
          <p:cNvSpPr>
            <a:spLocks noChangeArrowheads="1"/>
          </p:cNvSpPr>
          <p:nvPr/>
        </p:nvSpPr>
        <p:spPr bwMode="auto">
          <a:xfrm>
            <a:off x="7981950" y="1847850"/>
            <a:ext cx="171450" cy="438150"/>
          </a:xfrm>
          <a:prstGeom prst="curvedLeftArrow">
            <a:avLst>
              <a:gd name="adj1" fmla="val 51111"/>
              <a:gd name="adj2" fmla="val 10222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4000"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77200" y="1828800"/>
            <a:ext cx="48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+ 8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67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7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7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7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7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7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7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7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7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67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67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67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7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7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7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7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7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7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5" dur="500"/>
                                        <p:tgtEl>
                                          <p:spTgt spid="6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6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7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7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1" dur="500"/>
                                        <p:tgtEl>
                                          <p:spTgt spid="67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7" dur="1000"/>
                                        <p:tgtEl>
                                          <p:spTgt spid="6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13" grpId="0" animBg="1"/>
      <p:bldP spid="67712" grpId="0" animBg="1"/>
      <p:bldP spid="67712" grpId="1" animBg="1"/>
      <p:bldP spid="67591" grpId="0" animBg="1"/>
      <p:bldP spid="67594" grpId="0"/>
      <p:bldP spid="67606" grpId="0" animBg="1"/>
      <p:bldP spid="67608" grpId="0"/>
      <p:bldP spid="67685" grpId="0" animBg="1"/>
      <p:bldP spid="67686" grpId="0"/>
      <p:bldP spid="67697" grpId="0"/>
      <p:bldP spid="67699" grpId="0"/>
      <p:bldP spid="67700" grpId="0"/>
      <p:bldP spid="67706" grpId="0"/>
      <p:bldP spid="67707" grpId="0"/>
      <p:bldP spid="67708" grpId="0"/>
      <p:bldP spid="67709" grpId="0"/>
      <p:bldP spid="67711" grpId="0"/>
      <p:bldP spid="84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13" name="Rectangle 129"/>
          <p:cNvSpPr/>
          <p:nvPr/>
        </p:nvSpPr>
        <p:spPr>
          <a:xfrm>
            <a:off x="6400800" y="1676400"/>
            <a:ext cx="1676400" cy="914400"/>
          </a:xfrm>
          <a:prstGeom prst="rect">
            <a:avLst/>
          </a:prstGeom>
          <a:solidFill>
            <a:srgbClr val="33CC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>
              <a:latin typeface="Times New Roman" panose="02020603050405020304" pitchFamily="18" charset="0"/>
            </a:endParaRPr>
          </a:p>
        </p:txBody>
      </p:sp>
      <p:sp>
        <p:nvSpPr>
          <p:cNvPr id="67712" name="Rectangle 128"/>
          <p:cNvSpPr/>
          <p:nvPr/>
        </p:nvSpPr>
        <p:spPr>
          <a:xfrm>
            <a:off x="6400800" y="1143000"/>
            <a:ext cx="1676400" cy="990600"/>
          </a:xfrm>
          <a:prstGeom prst="rect">
            <a:avLst/>
          </a:prstGeom>
          <a:solidFill>
            <a:srgbClr val="33CC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>
              <a:latin typeface="Times New Roman" panose="02020603050405020304" pitchFamily="18" charset="0"/>
            </a:endParaRPr>
          </a:p>
        </p:txBody>
      </p:sp>
      <p:sp>
        <p:nvSpPr>
          <p:cNvPr id="67591" name="AutoShape 7"/>
          <p:cNvSpPr/>
          <p:nvPr/>
        </p:nvSpPr>
        <p:spPr>
          <a:xfrm>
            <a:off x="2590800" y="3733800"/>
            <a:ext cx="152400" cy="1676400"/>
          </a:xfrm>
          <a:prstGeom prst="rightBrace">
            <a:avLst>
              <a:gd name="adj1" fmla="val 91666"/>
              <a:gd name="adj2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>
              <a:latin typeface="Times New Roman" panose="02020603050405020304" pitchFamily="18" charset="0"/>
            </a:endParaRPr>
          </a:p>
        </p:txBody>
      </p:sp>
      <p:sp>
        <p:nvSpPr>
          <p:cNvPr id="6149" name="Rectangle 9" descr="007"/>
          <p:cNvSpPr/>
          <p:nvPr/>
        </p:nvSpPr>
        <p:spPr>
          <a:xfrm>
            <a:off x="6274098" y="990600"/>
            <a:ext cx="76200" cy="548640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 w="9525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>
              <a:latin typeface="Times New Roman" panose="02020603050405020304" pitchFamily="18" charset="0"/>
            </a:endParaRPr>
          </a:p>
        </p:txBody>
      </p:sp>
      <p:sp>
        <p:nvSpPr>
          <p:cNvPr id="67594" name="Rectangle 10"/>
          <p:cNvSpPr/>
          <p:nvPr/>
        </p:nvSpPr>
        <p:spPr>
          <a:xfrm>
            <a:off x="6477000" y="1676400"/>
            <a:ext cx="13716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algn="ctr" eaLnBrk="1" hangingPunct="1"/>
            <a:r>
              <a:rPr sz="2800" b="1">
                <a:solidFill>
                  <a:srgbClr val="FF0000"/>
                </a:solidFill>
                <a:latin typeface="Times New Roman" panose="02020603050405020304" pitchFamily="18" charset="0"/>
              </a:rPr>
              <a:t>8 x 2 </a:t>
            </a:r>
            <a:r>
              <a:rPr sz="2800" b="1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sz="2800" b="1">
                <a:solidFill>
                  <a:srgbClr val="FF0000"/>
                </a:solidFill>
                <a:latin typeface="Times New Roman" panose="02020603050405020304" pitchFamily="18" charset="0"/>
              </a:rPr>
              <a:t> 16</a:t>
            </a:r>
            <a:endParaRPr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606" name="AutoShape 22"/>
          <p:cNvSpPr/>
          <p:nvPr/>
        </p:nvSpPr>
        <p:spPr>
          <a:xfrm>
            <a:off x="2633332" y="1295400"/>
            <a:ext cx="76200" cy="533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>
              <a:latin typeface="Times New Roman" panose="02020603050405020304" pitchFamily="18" charset="0"/>
            </a:endParaRPr>
          </a:p>
        </p:txBody>
      </p:sp>
      <p:sp>
        <p:nvSpPr>
          <p:cNvPr id="67608" name="Rectangle 24"/>
          <p:cNvSpPr/>
          <p:nvPr/>
        </p:nvSpPr>
        <p:spPr>
          <a:xfrm>
            <a:off x="6400800" y="1219200"/>
            <a:ext cx="13716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algn="ctr" eaLnBrk="1" hangingPunct="1"/>
            <a:r>
              <a:rPr sz="2800" b="1">
                <a:solidFill>
                  <a:srgbClr val="FF0000"/>
                </a:solidFill>
                <a:latin typeface="Times New Roman" panose="02020603050405020304" pitchFamily="18" charset="0"/>
              </a:rPr>
              <a:t>8 x 1 </a:t>
            </a:r>
            <a:r>
              <a:rPr sz="2800" b="1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sz="2800" b="1">
                <a:solidFill>
                  <a:srgbClr val="FF0000"/>
                </a:solidFill>
                <a:latin typeface="Times New Roman" panose="02020603050405020304" pitchFamily="18" charset="0"/>
              </a:rPr>
              <a:t> 8</a:t>
            </a:r>
            <a:endParaRPr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685" name="AutoShape 101"/>
          <p:cNvSpPr/>
          <p:nvPr/>
        </p:nvSpPr>
        <p:spPr>
          <a:xfrm>
            <a:off x="2590800" y="22098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>
              <a:latin typeface="Times New Roman" panose="02020603050405020304" pitchFamily="18" charset="0"/>
            </a:endParaRPr>
          </a:p>
        </p:txBody>
      </p:sp>
      <p:sp>
        <p:nvSpPr>
          <p:cNvPr id="67686" name="Rectangle 102"/>
          <p:cNvSpPr/>
          <p:nvPr/>
        </p:nvSpPr>
        <p:spPr>
          <a:xfrm>
            <a:off x="6477000" y="2133600"/>
            <a:ext cx="13716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algn="ctr" eaLnBrk="1" hangingPunct="1"/>
            <a:r>
              <a:rPr sz="2800" b="1">
                <a:solidFill>
                  <a:srgbClr val="FF0000"/>
                </a:solidFill>
                <a:latin typeface="Times New Roman" panose="02020603050405020304" pitchFamily="18" charset="0"/>
              </a:rPr>
              <a:t>8 x 3 </a:t>
            </a:r>
            <a:r>
              <a:rPr sz="2800" b="1">
                <a:solidFill>
                  <a:srgbClr val="0000FF"/>
                </a:solidFill>
                <a:latin typeface="Times New Roman" panose="02020603050405020304" pitchFamily="18" charset="0"/>
              </a:rPr>
              <a:t>=</a:t>
            </a:r>
            <a:r>
              <a:rPr sz="2800" b="1">
                <a:solidFill>
                  <a:srgbClr val="FF0000"/>
                </a:solidFill>
                <a:latin typeface="Times New Roman" panose="02020603050405020304" pitchFamily="18" charset="0"/>
              </a:rPr>
              <a:t> 24</a:t>
            </a:r>
            <a:endParaRPr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697" name="Text Box 113"/>
          <p:cNvSpPr txBox="1"/>
          <p:nvPr/>
        </p:nvSpPr>
        <p:spPr>
          <a:xfrm>
            <a:off x="2667000" y="1127125"/>
            <a:ext cx="39624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8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được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lấy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1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lần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, ta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viết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67698" name="Text Box 114"/>
          <p:cNvSpPr txBox="1"/>
          <p:nvPr/>
        </p:nvSpPr>
        <p:spPr>
          <a:xfrm>
            <a:off x="3657600" y="1660525"/>
            <a:ext cx="15240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8 x 1 = 8</a:t>
            </a:r>
          </a:p>
        </p:txBody>
      </p:sp>
      <p:sp>
        <p:nvSpPr>
          <p:cNvPr id="67699" name="Text Box 115"/>
          <p:cNvSpPr txBox="1"/>
          <p:nvPr/>
        </p:nvSpPr>
        <p:spPr>
          <a:xfrm>
            <a:off x="2692698" y="2346325"/>
            <a:ext cx="36576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8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được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lấy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2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lần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, ta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có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67700" name="Text Box 116"/>
          <p:cNvSpPr txBox="1"/>
          <p:nvPr/>
        </p:nvSpPr>
        <p:spPr>
          <a:xfrm>
            <a:off x="2752064" y="2803525"/>
            <a:ext cx="8382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8 x 2</a:t>
            </a:r>
          </a:p>
        </p:txBody>
      </p:sp>
      <p:sp>
        <p:nvSpPr>
          <p:cNvPr id="67701" name="Text Box 117"/>
          <p:cNvSpPr txBox="1"/>
          <p:nvPr/>
        </p:nvSpPr>
        <p:spPr>
          <a:xfrm>
            <a:off x="2667000" y="3870325"/>
            <a:ext cx="39624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8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được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lấy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3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lần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, ta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có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67703" name="Text Box 119"/>
          <p:cNvSpPr txBox="1"/>
          <p:nvPr/>
        </p:nvSpPr>
        <p:spPr>
          <a:xfrm>
            <a:off x="2895600" y="3184525"/>
            <a:ext cx="28956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Vậy</a:t>
            </a:r>
            <a:r>
              <a:rPr sz="25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: 8 x 2 = 16</a:t>
            </a:r>
          </a:p>
        </p:txBody>
      </p:sp>
      <p:sp>
        <p:nvSpPr>
          <p:cNvPr id="67706" name="Text Box 122"/>
          <p:cNvSpPr txBox="1"/>
          <p:nvPr/>
        </p:nvSpPr>
        <p:spPr>
          <a:xfrm>
            <a:off x="3352800" y="4860925"/>
            <a:ext cx="22860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Vậy</a:t>
            </a:r>
            <a:r>
              <a:rPr sz="25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: 8 x 3 = 24</a:t>
            </a:r>
          </a:p>
        </p:txBody>
      </p:sp>
      <p:sp>
        <p:nvSpPr>
          <p:cNvPr id="67707" name="Text Box 123"/>
          <p:cNvSpPr txBox="1"/>
          <p:nvPr/>
        </p:nvSpPr>
        <p:spPr>
          <a:xfrm>
            <a:off x="3505200" y="2803525"/>
            <a:ext cx="18288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= 8 + 8 = 16</a:t>
            </a:r>
          </a:p>
        </p:txBody>
      </p:sp>
      <p:sp>
        <p:nvSpPr>
          <p:cNvPr id="67708" name="Text Box 124"/>
          <p:cNvSpPr txBox="1"/>
          <p:nvPr/>
        </p:nvSpPr>
        <p:spPr>
          <a:xfrm>
            <a:off x="2732567" y="4498975"/>
            <a:ext cx="838200" cy="37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8 x 3 </a:t>
            </a:r>
          </a:p>
        </p:txBody>
      </p:sp>
      <p:sp>
        <p:nvSpPr>
          <p:cNvPr id="67709" name="Text Box 125"/>
          <p:cNvSpPr txBox="1"/>
          <p:nvPr/>
        </p:nvSpPr>
        <p:spPr>
          <a:xfrm>
            <a:off x="3418367" y="4495800"/>
            <a:ext cx="1600200" cy="37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= 8 + 8 + 8</a:t>
            </a:r>
          </a:p>
        </p:txBody>
      </p:sp>
      <p:sp>
        <p:nvSpPr>
          <p:cNvPr id="67711" name="Text Box 127"/>
          <p:cNvSpPr txBox="1"/>
          <p:nvPr/>
        </p:nvSpPr>
        <p:spPr>
          <a:xfrm>
            <a:off x="4843132" y="4498975"/>
            <a:ext cx="762000" cy="37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= 24</a:t>
            </a:r>
          </a:p>
        </p:txBody>
      </p:sp>
      <p:grpSp>
        <p:nvGrpSpPr>
          <p:cNvPr id="6166" name="Group 169"/>
          <p:cNvGrpSpPr/>
          <p:nvPr/>
        </p:nvGrpSpPr>
        <p:grpSpPr>
          <a:xfrm>
            <a:off x="76200" y="1371600"/>
            <a:ext cx="2514600" cy="381000"/>
            <a:chOff x="0" y="720"/>
            <a:chExt cx="1584" cy="240"/>
          </a:xfrm>
        </p:grpSpPr>
        <p:sp>
          <p:nvSpPr>
            <p:cNvPr id="6217" name="Rectangle 36"/>
            <p:cNvSpPr/>
            <p:nvPr/>
          </p:nvSpPr>
          <p:spPr>
            <a:xfrm>
              <a:off x="0" y="720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8" name="AutoShape 37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9" name="AutoShape 38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20" name="AutoShape 39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21" name="AutoShape 40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22" name="AutoShape 41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23" name="AutoShape 42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24" name="AutoShape 43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25" name="AutoShape 168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7754" name="Group 170"/>
          <p:cNvGrpSpPr/>
          <p:nvPr/>
        </p:nvGrpSpPr>
        <p:grpSpPr>
          <a:xfrm>
            <a:off x="76200" y="2209800"/>
            <a:ext cx="2514600" cy="381000"/>
            <a:chOff x="0" y="720"/>
            <a:chExt cx="1584" cy="240"/>
          </a:xfrm>
        </p:grpSpPr>
        <p:sp>
          <p:nvSpPr>
            <p:cNvPr id="6208" name="Rectangle 171"/>
            <p:cNvSpPr/>
            <p:nvPr/>
          </p:nvSpPr>
          <p:spPr>
            <a:xfrm>
              <a:off x="0" y="720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9" name="AutoShape 172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0" name="AutoShape 173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1" name="AutoShape 174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2" name="AutoShape 175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3" name="AutoShape 176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4" name="AutoShape 177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5" name="AutoShape 178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16" name="AutoShape 179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7764" name="Group 180"/>
          <p:cNvGrpSpPr/>
          <p:nvPr/>
        </p:nvGrpSpPr>
        <p:grpSpPr>
          <a:xfrm>
            <a:off x="76200" y="2743200"/>
            <a:ext cx="2514600" cy="381000"/>
            <a:chOff x="0" y="720"/>
            <a:chExt cx="1584" cy="240"/>
          </a:xfrm>
        </p:grpSpPr>
        <p:sp>
          <p:nvSpPr>
            <p:cNvPr id="6199" name="Rectangle 181"/>
            <p:cNvSpPr/>
            <p:nvPr/>
          </p:nvSpPr>
          <p:spPr>
            <a:xfrm>
              <a:off x="0" y="720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0" name="AutoShape 182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1" name="AutoShape 183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2" name="AutoShape 184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3" name="AutoShape 185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4" name="AutoShape 186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5" name="AutoShape 187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6" name="AutoShape 188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207" name="AutoShape 189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7774" name="Group 190"/>
          <p:cNvGrpSpPr/>
          <p:nvPr/>
        </p:nvGrpSpPr>
        <p:grpSpPr>
          <a:xfrm>
            <a:off x="76200" y="4343400"/>
            <a:ext cx="2514600" cy="381000"/>
            <a:chOff x="0" y="768"/>
            <a:chExt cx="1584" cy="240"/>
          </a:xfrm>
        </p:grpSpPr>
        <p:sp>
          <p:nvSpPr>
            <p:cNvPr id="6190" name="Rectangle 191"/>
            <p:cNvSpPr/>
            <p:nvPr/>
          </p:nvSpPr>
          <p:spPr>
            <a:xfrm>
              <a:off x="0" y="768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91" name="AutoShape 192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92" name="AutoShape 193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93" name="AutoShape 194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94" name="AutoShape 195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95" name="AutoShape 196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96" name="AutoShape 197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97" name="AutoShape 198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98" name="AutoShape 199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7784" name="Group 200"/>
          <p:cNvGrpSpPr/>
          <p:nvPr/>
        </p:nvGrpSpPr>
        <p:grpSpPr>
          <a:xfrm>
            <a:off x="76200" y="4876800"/>
            <a:ext cx="2514600" cy="381000"/>
            <a:chOff x="0" y="720"/>
            <a:chExt cx="1584" cy="240"/>
          </a:xfrm>
        </p:grpSpPr>
        <p:sp>
          <p:nvSpPr>
            <p:cNvPr id="6181" name="Rectangle 201"/>
            <p:cNvSpPr/>
            <p:nvPr/>
          </p:nvSpPr>
          <p:spPr>
            <a:xfrm>
              <a:off x="0" y="720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2" name="AutoShape 202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3" name="AutoShape 203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4" name="AutoShape 204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5" name="AutoShape 205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6" name="AutoShape 206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7" name="AutoShape 207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8" name="AutoShape 208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9" name="AutoShape 209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7794" name="Group 210"/>
          <p:cNvGrpSpPr/>
          <p:nvPr/>
        </p:nvGrpSpPr>
        <p:grpSpPr>
          <a:xfrm>
            <a:off x="76200" y="3810000"/>
            <a:ext cx="2514600" cy="381000"/>
            <a:chOff x="0" y="720"/>
            <a:chExt cx="1584" cy="240"/>
          </a:xfrm>
        </p:grpSpPr>
        <p:sp>
          <p:nvSpPr>
            <p:cNvPr id="6172" name="Rectangle 211"/>
            <p:cNvSpPr/>
            <p:nvPr/>
          </p:nvSpPr>
          <p:spPr>
            <a:xfrm>
              <a:off x="0" y="720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73" name="AutoShape 212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74" name="AutoShape 213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75" name="AutoShape 214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76" name="AutoShape 215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77" name="AutoShape 216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78" name="AutoShape 217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79" name="AutoShape 218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6180" name="AutoShape 219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</p:grpSp>
      <p:sp>
        <p:nvSpPr>
          <p:cNvPr id="82" name="Text Box 4"/>
          <p:cNvSpPr txBox="1"/>
          <p:nvPr/>
        </p:nvSpPr>
        <p:spPr>
          <a:xfrm>
            <a:off x="1981200" y="14287"/>
            <a:ext cx="7010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800" dirty="0" err="1"/>
              <a:t>Thứ</a:t>
            </a:r>
            <a:r>
              <a:rPr sz="2800" dirty="0"/>
              <a:t> </a:t>
            </a:r>
            <a:r>
              <a:rPr lang="en-US" sz="2800" dirty="0" err="1" smtClean="0"/>
              <a:t>năm</a:t>
            </a:r>
            <a:r>
              <a:rPr sz="2800" dirty="0" smtClean="0"/>
              <a:t> </a:t>
            </a:r>
            <a:r>
              <a:rPr sz="2800" dirty="0" err="1"/>
              <a:t>ngày</a:t>
            </a:r>
            <a:r>
              <a:rPr sz="2800" dirty="0"/>
              <a:t> </a:t>
            </a:r>
            <a:r>
              <a:rPr lang="en-US" sz="2800" dirty="0" smtClean="0"/>
              <a:t>12</a:t>
            </a:r>
            <a:r>
              <a:rPr sz="2800" dirty="0" smtClean="0"/>
              <a:t> </a:t>
            </a:r>
            <a:r>
              <a:rPr sz="2800" dirty="0" err="1"/>
              <a:t>tháng</a:t>
            </a:r>
            <a:r>
              <a:rPr sz="2800" dirty="0"/>
              <a:t> </a:t>
            </a:r>
            <a:r>
              <a:rPr sz="2800" dirty="0" smtClean="0"/>
              <a:t>1</a:t>
            </a:r>
            <a:r>
              <a:rPr lang="en-US" sz="2800" dirty="0" smtClean="0"/>
              <a:t>1</a:t>
            </a:r>
            <a:r>
              <a:rPr sz="2800" dirty="0" smtClean="0"/>
              <a:t> </a:t>
            </a:r>
            <a:r>
              <a:rPr sz="2800" dirty="0" err="1"/>
              <a:t>năm</a:t>
            </a:r>
            <a:r>
              <a:rPr sz="2800" dirty="0"/>
              <a:t> </a:t>
            </a:r>
            <a:r>
              <a:rPr sz="2800" dirty="0" smtClean="0"/>
              <a:t>201</a:t>
            </a:r>
            <a:r>
              <a:rPr lang="en-US" sz="2800" dirty="0" smtClean="0"/>
              <a:t>9</a:t>
            </a:r>
            <a:endParaRPr sz="2800" dirty="0"/>
          </a:p>
        </p:txBody>
      </p:sp>
      <p:sp>
        <p:nvSpPr>
          <p:cNvPr id="85" name="Text Box 2"/>
          <p:cNvSpPr txBox="1"/>
          <p:nvPr/>
        </p:nvSpPr>
        <p:spPr>
          <a:xfrm>
            <a:off x="665162" y="381000"/>
            <a:ext cx="7488238" cy="116955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sz="2800" b="1" u="sng" dirty="0" err="1" smtClean="0">
                <a:latin typeface="Times New Roman" panose="02020603050405020304" pitchFamily="18" charset="0"/>
              </a:rPr>
              <a:t>Toán</a:t>
            </a:r>
            <a:r>
              <a:rPr lang="en-US" sz="2800" b="1" u="sng" dirty="0" smtClean="0">
                <a:latin typeface="Times New Roman" panose="02020603050405020304" pitchFamily="18" charset="0"/>
              </a:rPr>
              <a:t>: </a:t>
            </a:r>
            <a:r>
              <a:rPr lang="en-US" sz="2800" b="1" dirty="0" err="1"/>
              <a:t>Bảng</a:t>
            </a:r>
            <a:r>
              <a:rPr lang="en-US" sz="2800" b="1" dirty="0"/>
              <a:t> </a:t>
            </a:r>
            <a:r>
              <a:rPr lang="en-US" sz="2800" b="1" dirty="0" err="1"/>
              <a:t>nhân</a:t>
            </a:r>
            <a:r>
              <a:rPr lang="en-US" sz="2800" b="1" dirty="0"/>
              <a:t> 8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 b="1" u="sng" dirty="0" smtClean="0">
                <a:latin typeface="Times New Roman" panose="02020603050405020304" pitchFamily="18" charset="0"/>
              </a:rPr>
              <a:t> </a:t>
            </a:r>
            <a:endParaRPr sz="2800" b="1" u="sng" dirty="0">
              <a:latin typeface="Times New Roman" panose="02020603050405020304" pitchFamily="18" charset="0"/>
            </a:endParaRPr>
          </a:p>
        </p:txBody>
      </p:sp>
      <p:sp>
        <p:nvSpPr>
          <p:cNvPr id="84" name="AutoShape 85"/>
          <p:cNvSpPr>
            <a:spLocks noChangeArrowheads="1"/>
          </p:cNvSpPr>
          <p:nvPr/>
        </p:nvSpPr>
        <p:spPr bwMode="auto">
          <a:xfrm>
            <a:off x="7981950" y="1847850"/>
            <a:ext cx="171450" cy="438150"/>
          </a:xfrm>
          <a:prstGeom prst="curvedLeftArrow">
            <a:avLst>
              <a:gd name="adj1" fmla="val 51111"/>
              <a:gd name="adj2" fmla="val 10222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4000"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77200" y="1828800"/>
            <a:ext cx="48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+ 8</a:t>
            </a:r>
          </a:p>
        </p:txBody>
      </p:sp>
    </p:spTree>
    <p:extLst>
      <p:ext uri="{BB962C8B-B14F-4D97-AF65-F5344CB8AC3E}">
        <p14:creationId xmlns:p14="http://schemas.microsoft.com/office/powerpoint/2010/main" val="201851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67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7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7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7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7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7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7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7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7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67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67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67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7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7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7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7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7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7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5" dur="500"/>
                                        <p:tgtEl>
                                          <p:spTgt spid="6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6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7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7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1" dur="500"/>
                                        <p:tgtEl>
                                          <p:spTgt spid="67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7" dur="1000"/>
                                        <p:tgtEl>
                                          <p:spTgt spid="6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13" grpId="0" animBg="1"/>
      <p:bldP spid="67712" grpId="0" animBg="1"/>
      <p:bldP spid="67712" grpId="1" animBg="1"/>
      <p:bldP spid="67591" grpId="0" animBg="1"/>
      <p:bldP spid="67594" grpId="0"/>
      <p:bldP spid="67606" grpId="0" animBg="1"/>
      <p:bldP spid="67608" grpId="0"/>
      <p:bldP spid="67685" grpId="0" animBg="1"/>
      <p:bldP spid="67686" grpId="0"/>
      <p:bldP spid="67697" grpId="0"/>
      <p:bldP spid="67699" grpId="0"/>
      <p:bldP spid="67700" grpId="0"/>
      <p:bldP spid="67706" grpId="0"/>
      <p:bldP spid="67707" grpId="0"/>
      <p:bldP spid="67708" grpId="0"/>
      <p:bldP spid="67709" grpId="0"/>
      <p:bldP spid="67711" grpId="0"/>
      <p:bldP spid="84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/>
          <p:nvPr/>
        </p:nvSpPr>
        <p:spPr>
          <a:xfrm>
            <a:off x="2590800" y="3505200"/>
            <a:ext cx="152400" cy="1676400"/>
          </a:xfrm>
          <a:prstGeom prst="rightBrace">
            <a:avLst>
              <a:gd name="adj1" fmla="val 91666"/>
              <a:gd name="adj2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>
              <a:latin typeface="Times New Roman" panose="02020603050405020304" pitchFamily="18" charset="0"/>
            </a:endParaRPr>
          </a:p>
        </p:txBody>
      </p:sp>
      <p:sp>
        <p:nvSpPr>
          <p:cNvPr id="8195" name="Rectangle 3" descr="007"/>
          <p:cNvSpPr/>
          <p:nvPr/>
        </p:nvSpPr>
        <p:spPr>
          <a:xfrm>
            <a:off x="6019800" y="914400"/>
            <a:ext cx="76200" cy="548640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 w="9525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>
              <a:latin typeface="Times New Roman" panose="02020603050405020304" pitchFamily="18" charset="0"/>
            </a:endParaRPr>
          </a:p>
        </p:txBody>
      </p:sp>
      <p:sp>
        <p:nvSpPr>
          <p:cNvPr id="8196" name="AutoShape 5"/>
          <p:cNvSpPr/>
          <p:nvPr/>
        </p:nvSpPr>
        <p:spPr>
          <a:xfrm>
            <a:off x="2590800" y="1066800"/>
            <a:ext cx="76200" cy="533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>
              <a:latin typeface="Times New Roman" panose="02020603050405020304" pitchFamily="18" charset="0"/>
            </a:endParaRPr>
          </a:p>
        </p:txBody>
      </p:sp>
      <p:sp>
        <p:nvSpPr>
          <p:cNvPr id="8197" name="AutoShape 7"/>
          <p:cNvSpPr/>
          <p:nvPr/>
        </p:nvSpPr>
        <p:spPr>
          <a:xfrm>
            <a:off x="2590800" y="19812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eaLnBrk="1" hangingPunct="1"/>
            <a:endParaRPr>
              <a:latin typeface="Times New Roman" panose="02020603050405020304" pitchFamily="18" charset="0"/>
            </a:endParaRPr>
          </a:p>
        </p:txBody>
      </p:sp>
      <p:sp>
        <p:nvSpPr>
          <p:cNvPr id="8198" name="Text Box 9"/>
          <p:cNvSpPr txBox="1"/>
          <p:nvPr/>
        </p:nvSpPr>
        <p:spPr>
          <a:xfrm>
            <a:off x="2590800" y="762000"/>
            <a:ext cx="39624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err="1">
                <a:solidFill>
                  <a:srgbClr val="006600"/>
                </a:solidFill>
                <a:latin typeface="Times New Roman" panose="02020603050405020304" pitchFamily="18" charset="0"/>
              </a:rPr>
              <a:t>8 được lấy 1 lần, ta viết</a:t>
            </a:r>
            <a:r>
              <a:rPr sz="2500" b="1">
                <a:solidFill>
                  <a:srgbClr val="0066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8199" name="Text Box 10"/>
          <p:cNvSpPr txBox="1"/>
          <p:nvPr/>
        </p:nvSpPr>
        <p:spPr>
          <a:xfrm>
            <a:off x="3657600" y="1219200"/>
            <a:ext cx="15240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>
                <a:solidFill>
                  <a:srgbClr val="0000CC"/>
                </a:solidFill>
                <a:latin typeface="Times New Roman" panose="02020603050405020304" pitchFamily="18" charset="0"/>
              </a:rPr>
              <a:t>8 x 1 = 8</a:t>
            </a:r>
          </a:p>
        </p:txBody>
      </p:sp>
      <p:sp>
        <p:nvSpPr>
          <p:cNvPr id="8200" name="Text Box 11"/>
          <p:cNvSpPr txBox="1"/>
          <p:nvPr/>
        </p:nvSpPr>
        <p:spPr>
          <a:xfrm>
            <a:off x="2667000" y="1905000"/>
            <a:ext cx="36576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8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được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lấy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2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lần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, ta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có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8201" name="Text Box 12"/>
          <p:cNvSpPr txBox="1"/>
          <p:nvPr/>
        </p:nvSpPr>
        <p:spPr>
          <a:xfrm>
            <a:off x="2667000" y="2362200"/>
            <a:ext cx="8382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>
                <a:solidFill>
                  <a:srgbClr val="006600"/>
                </a:solidFill>
                <a:latin typeface="Times New Roman" panose="02020603050405020304" pitchFamily="18" charset="0"/>
              </a:rPr>
              <a:t>8 x 2</a:t>
            </a:r>
          </a:p>
        </p:txBody>
      </p:sp>
      <p:sp>
        <p:nvSpPr>
          <p:cNvPr id="8202" name="Text Box 13"/>
          <p:cNvSpPr txBox="1"/>
          <p:nvPr/>
        </p:nvSpPr>
        <p:spPr>
          <a:xfrm>
            <a:off x="2667000" y="3505200"/>
            <a:ext cx="39624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8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được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lấy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 3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lần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, ta </a:t>
            </a:r>
            <a:r>
              <a:rPr sz="25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có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8203" name="Text Box 14"/>
          <p:cNvSpPr txBox="1"/>
          <p:nvPr/>
        </p:nvSpPr>
        <p:spPr>
          <a:xfrm>
            <a:off x="2895600" y="2819400"/>
            <a:ext cx="28956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err="1">
                <a:solidFill>
                  <a:srgbClr val="0000CC"/>
                </a:solidFill>
                <a:latin typeface="Times New Roman" panose="02020603050405020304" pitchFamily="18" charset="0"/>
              </a:rPr>
              <a:t>Vậy</a:t>
            </a:r>
            <a:r>
              <a:rPr sz="2500" b="1">
                <a:solidFill>
                  <a:srgbClr val="0000CC"/>
                </a:solidFill>
                <a:latin typeface="Times New Roman" panose="02020603050405020304" pitchFamily="18" charset="0"/>
              </a:rPr>
              <a:t>: 8 x 2 = 16</a:t>
            </a:r>
          </a:p>
        </p:txBody>
      </p:sp>
      <p:sp>
        <p:nvSpPr>
          <p:cNvPr id="8204" name="Text Box 15"/>
          <p:cNvSpPr txBox="1"/>
          <p:nvPr/>
        </p:nvSpPr>
        <p:spPr>
          <a:xfrm>
            <a:off x="3332018" y="4686732"/>
            <a:ext cx="22860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Vậy</a:t>
            </a:r>
            <a:r>
              <a:rPr sz="25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: 8 x 3 = 24</a:t>
            </a:r>
          </a:p>
        </p:txBody>
      </p:sp>
      <p:sp>
        <p:nvSpPr>
          <p:cNvPr id="8205" name="Text Box 16"/>
          <p:cNvSpPr txBox="1"/>
          <p:nvPr/>
        </p:nvSpPr>
        <p:spPr>
          <a:xfrm>
            <a:off x="3352800" y="2362200"/>
            <a:ext cx="1828800" cy="47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500" b="1">
                <a:solidFill>
                  <a:srgbClr val="006600"/>
                </a:solidFill>
                <a:latin typeface="Times New Roman" panose="02020603050405020304" pitchFamily="18" charset="0"/>
              </a:rPr>
              <a:t>= 8 + 8 = 16</a:t>
            </a:r>
          </a:p>
        </p:txBody>
      </p:sp>
      <p:sp>
        <p:nvSpPr>
          <p:cNvPr id="8206" name="Text Box 17"/>
          <p:cNvSpPr txBox="1"/>
          <p:nvPr/>
        </p:nvSpPr>
        <p:spPr>
          <a:xfrm>
            <a:off x="2667000" y="3962400"/>
            <a:ext cx="838200" cy="37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8 x 3 </a:t>
            </a:r>
          </a:p>
        </p:txBody>
      </p:sp>
      <p:sp>
        <p:nvSpPr>
          <p:cNvPr id="8207" name="Text Box 18"/>
          <p:cNvSpPr txBox="1"/>
          <p:nvPr/>
        </p:nvSpPr>
        <p:spPr>
          <a:xfrm>
            <a:off x="3352800" y="3962400"/>
            <a:ext cx="1600200" cy="37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= 8 + 8 + 8</a:t>
            </a:r>
          </a:p>
        </p:txBody>
      </p:sp>
      <p:sp>
        <p:nvSpPr>
          <p:cNvPr id="8208" name="Text Box 19"/>
          <p:cNvSpPr txBox="1"/>
          <p:nvPr/>
        </p:nvSpPr>
        <p:spPr>
          <a:xfrm>
            <a:off x="4925291" y="3945226"/>
            <a:ext cx="762000" cy="37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= 24</a:t>
            </a:r>
          </a:p>
        </p:txBody>
      </p:sp>
      <p:grpSp>
        <p:nvGrpSpPr>
          <p:cNvPr id="8209" name="Group 20"/>
          <p:cNvGrpSpPr/>
          <p:nvPr/>
        </p:nvGrpSpPr>
        <p:grpSpPr>
          <a:xfrm>
            <a:off x="76200" y="1143000"/>
            <a:ext cx="2514600" cy="381000"/>
            <a:chOff x="0" y="720"/>
            <a:chExt cx="1584" cy="240"/>
          </a:xfrm>
        </p:grpSpPr>
        <p:sp>
          <p:nvSpPr>
            <p:cNvPr id="8292" name="Rectangle 21"/>
            <p:cNvSpPr/>
            <p:nvPr/>
          </p:nvSpPr>
          <p:spPr>
            <a:xfrm>
              <a:off x="0" y="720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8293" name="AutoShape 22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>
                <a:latin typeface="Times New Roman" panose="02020603050405020304" pitchFamily="18" charset="0"/>
              </a:endParaRPr>
            </a:p>
          </p:txBody>
        </p:sp>
        <p:sp>
          <p:nvSpPr>
            <p:cNvPr id="8294" name="AutoShape 23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95" name="AutoShape 24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96" name="AutoShape 25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97" name="AutoShape 26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98" name="AutoShape 27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99" name="AutoShape 28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300" name="AutoShape 29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8210" name="Group 30"/>
          <p:cNvGrpSpPr/>
          <p:nvPr/>
        </p:nvGrpSpPr>
        <p:grpSpPr>
          <a:xfrm>
            <a:off x="76200" y="1981200"/>
            <a:ext cx="2514600" cy="381000"/>
            <a:chOff x="0" y="720"/>
            <a:chExt cx="1584" cy="240"/>
          </a:xfrm>
        </p:grpSpPr>
        <p:sp>
          <p:nvSpPr>
            <p:cNvPr id="8283" name="Rectangle 31"/>
            <p:cNvSpPr/>
            <p:nvPr/>
          </p:nvSpPr>
          <p:spPr>
            <a:xfrm>
              <a:off x="0" y="720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84" name="AutoShape 32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85" name="AutoShape 33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86" name="AutoShape 34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87" name="AutoShape 35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88" name="AutoShape 36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89" name="AutoShape 37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90" name="AutoShape 38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91" name="AutoShape 39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8211" name="Group 40"/>
          <p:cNvGrpSpPr/>
          <p:nvPr/>
        </p:nvGrpSpPr>
        <p:grpSpPr>
          <a:xfrm>
            <a:off x="76200" y="2514600"/>
            <a:ext cx="2514600" cy="381000"/>
            <a:chOff x="0" y="720"/>
            <a:chExt cx="1584" cy="240"/>
          </a:xfrm>
        </p:grpSpPr>
        <p:sp>
          <p:nvSpPr>
            <p:cNvPr id="8274" name="Rectangle 41"/>
            <p:cNvSpPr/>
            <p:nvPr/>
          </p:nvSpPr>
          <p:spPr>
            <a:xfrm>
              <a:off x="0" y="720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75" name="AutoShape 42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76" name="AutoShape 43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77" name="AutoShape 44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78" name="AutoShape 45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79" name="AutoShape 46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80" name="AutoShape 47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81" name="AutoShape 48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82" name="AutoShape 49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8212" name="Group 50"/>
          <p:cNvGrpSpPr/>
          <p:nvPr/>
        </p:nvGrpSpPr>
        <p:grpSpPr>
          <a:xfrm>
            <a:off x="76200" y="4114800"/>
            <a:ext cx="2514600" cy="381000"/>
            <a:chOff x="0" y="720"/>
            <a:chExt cx="1584" cy="240"/>
          </a:xfrm>
        </p:grpSpPr>
        <p:sp>
          <p:nvSpPr>
            <p:cNvPr id="8265" name="Rectangle 51"/>
            <p:cNvSpPr/>
            <p:nvPr/>
          </p:nvSpPr>
          <p:spPr>
            <a:xfrm>
              <a:off x="0" y="720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66" name="AutoShape 52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67" name="AutoShape 53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68" name="AutoShape 54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69" name="AutoShape 55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70" name="AutoShape 56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71" name="AutoShape 57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72" name="AutoShape 58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73" name="AutoShape 59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8213" name="Group 60"/>
          <p:cNvGrpSpPr/>
          <p:nvPr/>
        </p:nvGrpSpPr>
        <p:grpSpPr>
          <a:xfrm>
            <a:off x="76200" y="4724400"/>
            <a:ext cx="2514600" cy="381000"/>
            <a:chOff x="0" y="720"/>
            <a:chExt cx="1584" cy="240"/>
          </a:xfrm>
        </p:grpSpPr>
        <p:sp>
          <p:nvSpPr>
            <p:cNvPr id="8256" name="Rectangle 61"/>
            <p:cNvSpPr/>
            <p:nvPr/>
          </p:nvSpPr>
          <p:spPr>
            <a:xfrm>
              <a:off x="0" y="720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57" name="AutoShape 62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58" name="AutoShape 63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59" name="AutoShape 64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60" name="AutoShape 65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61" name="AutoShape 66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62" name="AutoShape 67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63" name="AutoShape 68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64" name="AutoShape 69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8214" name="Group 70"/>
          <p:cNvGrpSpPr/>
          <p:nvPr/>
        </p:nvGrpSpPr>
        <p:grpSpPr>
          <a:xfrm>
            <a:off x="76200" y="3505200"/>
            <a:ext cx="2514600" cy="381000"/>
            <a:chOff x="0" y="720"/>
            <a:chExt cx="1584" cy="240"/>
          </a:xfrm>
        </p:grpSpPr>
        <p:sp>
          <p:nvSpPr>
            <p:cNvPr id="8247" name="Rectangle 71"/>
            <p:cNvSpPr/>
            <p:nvPr/>
          </p:nvSpPr>
          <p:spPr>
            <a:xfrm>
              <a:off x="0" y="720"/>
              <a:ext cx="1584" cy="24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48" name="AutoShape 72"/>
            <p:cNvSpPr/>
            <p:nvPr/>
          </p:nvSpPr>
          <p:spPr>
            <a:xfrm>
              <a:off x="43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49" name="AutoShape 73"/>
            <p:cNvSpPr/>
            <p:nvPr/>
          </p:nvSpPr>
          <p:spPr>
            <a:xfrm>
              <a:off x="624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50" name="AutoShape 74"/>
            <p:cNvSpPr/>
            <p:nvPr/>
          </p:nvSpPr>
          <p:spPr>
            <a:xfrm>
              <a:off x="816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51" name="AutoShape 75"/>
            <p:cNvSpPr/>
            <p:nvPr/>
          </p:nvSpPr>
          <p:spPr>
            <a:xfrm>
              <a:off x="120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52" name="AutoShape 76"/>
            <p:cNvSpPr/>
            <p:nvPr/>
          </p:nvSpPr>
          <p:spPr>
            <a:xfrm>
              <a:off x="240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53" name="AutoShape 77"/>
            <p:cNvSpPr/>
            <p:nvPr/>
          </p:nvSpPr>
          <p:spPr>
            <a:xfrm>
              <a:off x="4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54" name="AutoShape 78"/>
            <p:cNvSpPr/>
            <p:nvPr/>
          </p:nvSpPr>
          <p:spPr>
            <a:xfrm>
              <a:off x="1008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55" name="AutoShape 79"/>
            <p:cNvSpPr/>
            <p:nvPr/>
          </p:nvSpPr>
          <p:spPr>
            <a:xfrm>
              <a:off x="1392" y="768"/>
              <a:ext cx="168" cy="144"/>
            </a:xfrm>
            <a:prstGeom prst="flowChartConnector">
              <a:avLst/>
            </a:prstGeom>
            <a:solidFill>
              <a:srgbClr val="FF0066"/>
            </a:solid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8215" name="Group 101"/>
          <p:cNvGrpSpPr/>
          <p:nvPr/>
        </p:nvGrpSpPr>
        <p:grpSpPr>
          <a:xfrm>
            <a:off x="6477000" y="228600"/>
            <a:ext cx="2209800" cy="5562600"/>
            <a:chOff x="4224" y="528"/>
            <a:chExt cx="1392" cy="3504"/>
          </a:xfrm>
        </p:grpSpPr>
        <p:sp>
          <p:nvSpPr>
            <p:cNvPr id="8245" name="Rectangle 102"/>
            <p:cNvSpPr/>
            <p:nvPr/>
          </p:nvSpPr>
          <p:spPr>
            <a:xfrm>
              <a:off x="4224" y="528"/>
              <a:ext cx="1392" cy="3504"/>
            </a:xfrm>
            <a:prstGeom prst="rect">
              <a:avLst/>
            </a:prstGeom>
            <a:solidFill>
              <a:srgbClr val="FFFFB7"/>
            </a:solidFill>
            <a:ln w="28575" cap="flat" cmpd="sng">
              <a:solidFill>
                <a:srgbClr val="0000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eaLnBrk="1" hangingPunct="1"/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8246" name="Rectangle 103"/>
            <p:cNvSpPr/>
            <p:nvPr/>
          </p:nvSpPr>
          <p:spPr>
            <a:xfrm>
              <a:off x="4320" y="576"/>
              <a:ext cx="1200" cy="192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00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anchor="ctr"/>
            <a:lstStyle/>
            <a:p>
              <a:pPr algn="ctr" eaLnBrk="1" hangingPunct="1"/>
              <a:r>
                <a:rPr sz="2000" b="1" u="sng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Bảng nhân</a:t>
              </a:r>
              <a:r>
                <a:rPr sz="2000" b="1" u="sng">
                  <a:solidFill>
                    <a:srgbClr val="0000FF"/>
                  </a:solidFill>
                  <a:latin typeface="Times New Roman" panose="02020603050405020304" pitchFamily="18" charset="0"/>
                </a:rPr>
                <a:t> 8</a:t>
              </a:r>
              <a:endParaRPr sz="2000" b="1" u="sng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8216" name="Rectangle 104"/>
          <p:cNvSpPr/>
          <p:nvPr/>
        </p:nvSpPr>
        <p:spPr>
          <a:xfrm>
            <a:off x="6781800" y="1524000"/>
            <a:ext cx="13716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eaLnBrk="1" hangingPunct="1"/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8 </a:t>
            </a:r>
            <a:r>
              <a:rPr sz="2800" b="1">
                <a:solidFill>
                  <a:srgbClr val="0000FF"/>
                </a:solidFill>
                <a:latin typeface=".VnTime" pitchFamily="34" charset="0"/>
              </a:rPr>
              <a:t>x 2</a:t>
            </a:r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sz="2800" b="1">
                <a:solidFill>
                  <a:srgbClr val="0000FF"/>
                </a:solidFill>
                <a:latin typeface=".VnTime" pitchFamily="34" charset="0"/>
              </a:rPr>
              <a:t>=</a:t>
            </a:r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sz="2800" b="1">
                <a:solidFill>
                  <a:srgbClr val="FF00FF"/>
                </a:solidFill>
                <a:latin typeface=".VnTime" pitchFamily="34" charset="0"/>
              </a:rPr>
              <a:t>16</a:t>
            </a:r>
            <a:endParaRPr sz="2800" b="1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8217" name="Rectangle 105"/>
          <p:cNvSpPr/>
          <p:nvPr/>
        </p:nvSpPr>
        <p:spPr>
          <a:xfrm>
            <a:off x="6781800" y="1143000"/>
            <a:ext cx="13716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eaLnBrk="1" hangingPunct="1"/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8 </a:t>
            </a:r>
            <a:r>
              <a:rPr sz="2800" b="1">
                <a:solidFill>
                  <a:srgbClr val="0000FF"/>
                </a:solidFill>
                <a:latin typeface=".VnTime" pitchFamily="34" charset="0"/>
              </a:rPr>
              <a:t>x 1</a:t>
            </a:r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sz="2800" b="1">
                <a:solidFill>
                  <a:srgbClr val="0000FF"/>
                </a:solidFill>
                <a:latin typeface=".VnTime" pitchFamily="34" charset="0"/>
              </a:rPr>
              <a:t>=</a:t>
            </a:r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  </a:t>
            </a:r>
            <a:r>
              <a:rPr sz="2800" b="1">
                <a:solidFill>
                  <a:srgbClr val="FF00FF"/>
                </a:solidFill>
                <a:latin typeface=".VnTime" pitchFamily="34" charset="0"/>
              </a:rPr>
              <a:t>8</a:t>
            </a:r>
          </a:p>
        </p:txBody>
      </p:sp>
      <p:sp>
        <p:nvSpPr>
          <p:cNvPr id="8218" name="Rectangle 106"/>
          <p:cNvSpPr/>
          <p:nvPr/>
        </p:nvSpPr>
        <p:spPr>
          <a:xfrm>
            <a:off x="6781800" y="2057400"/>
            <a:ext cx="13716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eaLnBrk="1" hangingPunct="1"/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8 </a:t>
            </a:r>
            <a:r>
              <a:rPr sz="2800" b="1">
                <a:solidFill>
                  <a:srgbClr val="0000FF"/>
                </a:solidFill>
                <a:latin typeface=".VnTime" pitchFamily="34" charset="0"/>
              </a:rPr>
              <a:t>x 3</a:t>
            </a:r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sz="2800" b="1">
                <a:solidFill>
                  <a:srgbClr val="0000FF"/>
                </a:solidFill>
                <a:latin typeface=".VnTime" pitchFamily="34" charset="0"/>
              </a:rPr>
              <a:t>=</a:t>
            </a:r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sz="2800" b="1">
                <a:solidFill>
                  <a:srgbClr val="FF00FF"/>
                </a:solidFill>
                <a:latin typeface=".VnTime" pitchFamily="34" charset="0"/>
              </a:rPr>
              <a:t>24</a:t>
            </a:r>
            <a:endParaRPr sz="2800" b="1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8219" name="Rectangle 107"/>
          <p:cNvSpPr/>
          <p:nvPr/>
        </p:nvSpPr>
        <p:spPr>
          <a:xfrm>
            <a:off x="6781800" y="2514600"/>
            <a:ext cx="16002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eaLnBrk="1" hangingPunct="1"/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8 </a:t>
            </a:r>
            <a:r>
              <a:rPr sz="2800" b="1">
                <a:solidFill>
                  <a:srgbClr val="0000FF"/>
                </a:solidFill>
                <a:latin typeface=".VnTime" pitchFamily="34" charset="0"/>
              </a:rPr>
              <a:t>x 4</a:t>
            </a:r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sz="2800" b="1">
                <a:solidFill>
                  <a:srgbClr val="0000FF"/>
                </a:solidFill>
                <a:latin typeface=".VnTime" pitchFamily="34" charset="0"/>
              </a:rPr>
              <a:t>=</a:t>
            </a:r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 </a:t>
            </a:r>
            <a:endParaRPr sz="2800" b="1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8220" name="Rectangle 108"/>
          <p:cNvSpPr/>
          <p:nvPr/>
        </p:nvSpPr>
        <p:spPr>
          <a:xfrm>
            <a:off x="7848600" y="2514600"/>
            <a:ext cx="3810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algn="ctr" eaLnBrk="1" hangingPunct="1"/>
            <a:r>
              <a:rPr sz="2800" b="1">
                <a:solidFill>
                  <a:srgbClr val="FF66FF"/>
                </a:solidFill>
                <a:latin typeface=".VnTime" pitchFamily="34" charset="0"/>
              </a:rPr>
              <a:t>  32</a:t>
            </a:r>
          </a:p>
        </p:txBody>
      </p:sp>
      <p:sp>
        <p:nvSpPr>
          <p:cNvPr id="8221" name="Rectangle 109"/>
          <p:cNvSpPr/>
          <p:nvPr/>
        </p:nvSpPr>
        <p:spPr>
          <a:xfrm>
            <a:off x="6781800" y="2971800"/>
            <a:ext cx="10668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eaLnBrk="1" hangingPunct="1"/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8 </a:t>
            </a:r>
            <a:r>
              <a:rPr sz="2800" b="1">
                <a:solidFill>
                  <a:srgbClr val="0000FF"/>
                </a:solidFill>
                <a:latin typeface=".VnTime" pitchFamily="34" charset="0"/>
              </a:rPr>
              <a:t>x 5 =</a:t>
            </a:r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 </a:t>
            </a:r>
            <a:endParaRPr sz="2800" b="1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8222" name="Rectangle 110"/>
          <p:cNvSpPr/>
          <p:nvPr/>
        </p:nvSpPr>
        <p:spPr>
          <a:xfrm>
            <a:off x="6781800" y="3429000"/>
            <a:ext cx="10668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eaLnBrk="1" hangingPunct="1"/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8 </a:t>
            </a:r>
            <a:r>
              <a:rPr sz="2800" b="1">
                <a:solidFill>
                  <a:srgbClr val="0000FF"/>
                </a:solidFill>
                <a:latin typeface=".VnTime" pitchFamily="34" charset="0"/>
              </a:rPr>
              <a:t>x 6 =</a:t>
            </a:r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 </a:t>
            </a:r>
            <a:endParaRPr sz="2800" b="1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8223" name="Rectangle 111"/>
          <p:cNvSpPr/>
          <p:nvPr/>
        </p:nvSpPr>
        <p:spPr>
          <a:xfrm>
            <a:off x="6781800" y="3886200"/>
            <a:ext cx="10668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eaLnBrk="1" hangingPunct="1"/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8 </a:t>
            </a:r>
            <a:r>
              <a:rPr sz="2800" b="1">
                <a:solidFill>
                  <a:srgbClr val="0000FF"/>
                </a:solidFill>
                <a:latin typeface=".VnTime" pitchFamily="34" charset="0"/>
              </a:rPr>
              <a:t>x 7 =</a:t>
            </a:r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 </a:t>
            </a:r>
            <a:endParaRPr sz="2800" b="1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8224" name="Rectangle 112"/>
          <p:cNvSpPr/>
          <p:nvPr/>
        </p:nvSpPr>
        <p:spPr>
          <a:xfrm>
            <a:off x="6781800" y="4343400"/>
            <a:ext cx="10668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eaLnBrk="1" hangingPunct="1"/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8 </a:t>
            </a:r>
            <a:r>
              <a:rPr sz="2800" b="1">
                <a:solidFill>
                  <a:srgbClr val="0000FF"/>
                </a:solidFill>
                <a:latin typeface=".VnTime" pitchFamily="34" charset="0"/>
              </a:rPr>
              <a:t>x 8 =</a:t>
            </a:r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 </a:t>
            </a:r>
            <a:endParaRPr sz="2800" b="1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8225" name="Rectangle 113"/>
          <p:cNvSpPr/>
          <p:nvPr/>
        </p:nvSpPr>
        <p:spPr>
          <a:xfrm>
            <a:off x="6781800" y="4800600"/>
            <a:ext cx="10668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eaLnBrk="1" hangingPunct="1"/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8 </a:t>
            </a:r>
            <a:r>
              <a:rPr sz="2800" b="1">
                <a:solidFill>
                  <a:srgbClr val="0000FF"/>
                </a:solidFill>
                <a:latin typeface=".VnTime" pitchFamily="34" charset="0"/>
              </a:rPr>
              <a:t>x 9 =</a:t>
            </a:r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 </a:t>
            </a:r>
            <a:endParaRPr sz="2800" b="1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8226" name="Rectangle 114"/>
          <p:cNvSpPr/>
          <p:nvPr/>
        </p:nvSpPr>
        <p:spPr>
          <a:xfrm>
            <a:off x="6781800" y="5257800"/>
            <a:ext cx="10668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eaLnBrk="1" hangingPunct="1"/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8 </a:t>
            </a:r>
            <a:r>
              <a:rPr sz="2800" b="1">
                <a:solidFill>
                  <a:srgbClr val="0000FF"/>
                </a:solidFill>
                <a:latin typeface=".VnTime" pitchFamily="34" charset="0"/>
              </a:rPr>
              <a:t>x 10 =</a:t>
            </a:r>
            <a:r>
              <a:rPr sz="2800" b="1">
                <a:solidFill>
                  <a:srgbClr val="FF0000"/>
                </a:solidFill>
                <a:latin typeface=".VnTime" pitchFamily="34" charset="0"/>
              </a:rPr>
              <a:t> </a:t>
            </a:r>
            <a:endParaRPr sz="2800" b="1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8227" name="Rectangle 115"/>
          <p:cNvSpPr/>
          <p:nvPr/>
        </p:nvSpPr>
        <p:spPr>
          <a:xfrm>
            <a:off x="7924800" y="2971800"/>
            <a:ext cx="3810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algn="ctr" eaLnBrk="1" hangingPunct="1"/>
            <a:r>
              <a:rPr sz="2800" b="1">
                <a:solidFill>
                  <a:srgbClr val="FF66FF"/>
                </a:solidFill>
                <a:latin typeface=".VnTime" pitchFamily="34" charset="0"/>
              </a:rPr>
              <a:t> 40</a:t>
            </a:r>
          </a:p>
        </p:txBody>
      </p:sp>
      <p:sp>
        <p:nvSpPr>
          <p:cNvPr id="8228" name="Rectangle 116"/>
          <p:cNvSpPr/>
          <p:nvPr/>
        </p:nvSpPr>
        <p:spPr>
          <a:xfrm>
            <a:off x="7924800" y="3429000"/>
            <a:ext cx="3810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algn="ctr" eaLnBrk="1" hangingPunct="1"/>
            <a:r>
              <a:rPr sz="2800" b="1">
                <a:solidFill>
                  <a:srgbClr val="FF66FF"/>
                </a:solidFill>
                <a:latin typeface=".VnTime" pitchFamily="34" charset="0"/>
              </a:rPr>
              <a:t> 48</a:t>
            </a:r>
          </a:p>
        </p:txBody>
      </p:sp>
      <p:sp>
        <p:nvSpPr>
          <p:cNvPr id="8229" name="Rectangle 117"/>
          <p:cNvSpPr/>
          <p:nvPr/>
        </p:nvSpPr>
        <p:spPr>
          <a:xfrm>
            <a:off x="8001000" y="3886200"/>
            <a:ext cx="3810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algn="ctr" eaLnBrk="1" hangingPunct="1"/>
            <a:r>
              <a:rPr sz="2800" b="1">
                <a:solidFill>
                  <a:srgbClr val="FF66FF"/>
                </a:solidFill>
                <a:latin typeface=".VnTime" pitchFamily="34" charset="0"/>
              </a:rPr>
              <a:t> 56</a:t>
            </a:r>
          </a:p>
        </p:txBody>
      </p:sp>
      <p:sp>
        <p:nvSpPr>
          <p:cNvPr id="8230" name="Rectangle 118"/>
          <p:cNvSpPr/>
          <p:nvPr/>
        </p:nvSpPr>
        <p:spPr>
          <a:xfrm>
            <a:off x="8001000" y="4343400"/>
            <a:ext cx="3810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algn="ctr" eaLnBrk="1" hangingPunct="1"/>
            <a:r>
              <a:rPr sz="2800" b="1">
                <a:solidFill>
                  <a:srgbClr val="FF66FF"/>
                </a:solidFill>
                <a:latin typeface=".VnTime" pitchFamily="34" charset="0"/>
              </a:rPr>
              <a:t> 64</a:t>
            </a:r>
          </a:p>
        </p:txBody>
      </p:sp>
      <p:sp>
        <p:nvSpPr>
          <p:cNvPr id="8231" name="Rectangle 119"/>
          <p:cNvSpPr/>
          <p:nvPr/>
        </p:nvSpPr>
        <p:spPr>
          <a:xfrm>
            <a:off x="8001000" y="4800600"/>
            <a:ext cx="3810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algn="ctr" eaLnBrk="1" hangingPunct="1"/>
            <a:r>
              <a:rPr sz="2800" b="1">
                <a:solidFill>
                  <a:srgbClr val="FF66FF"/>
                </a:solidFill>
                <a:latin typeface=".VnTime" pitchFamily="34" charset="0"/>
              </a:rPr>
              <a:t> 72</a:t>
            </a:r>
          </a:p>
        </p:txBody>
      </p:sp>
      <p:sp>
        <p:nvSpPr>
          <p:cNvPr id="8232" name="Rectangle 120"/>
          <p:cNvSpPr/>
          <p:nvPr/>
        </p:nvSpPr>
        <p:spPr>
          <a:xfrm>
            <a:off x="8001000" y="5257800"/>
            <a:ext cx="381000" cy="3810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algn="ctr" eaLnBrk="1" hangingPunct="1"/>
            <a:r>
              <a:rPr sz="2800" b="1">
                <a:solidFill>
                  <a:srgbClr val="FF66FF"/>
                </a:solidFill>
                <a:latin typeface=".VnTime" pitchFamily="34" charset="0"/>
              </a:rPr>
              <a:t> 80</a:t>
            </a:r>
          </a:p>
        </p:txBody>
      </p:sp>
      <p:sp>
        <p:nvSpPr>
          <p:cNvPr id="96377" name="Rectangle 121" descr="009"/>
          <p:cNvSpPr/>
          <p:nvPr/>
        </p:nvSpPr>
        <p:spPr>
          <a:xfrm>
            <a:off x="8001000" y="1600200"/>
            <a:ext cx="381000" cy="38100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38100">
            <a:noFill/>
          </a:ln>
        </p:spPr>
        <p:txBody>
          <a:bodyPr wrap="none" anchor="ctr"/>
          <a:lstStyle/>
          <a:p>
            <a:pPr algn="ctr" eaLnBrk="1" hangingPunct="1"/>
            <a:endParaRPr lang="en-GB" altLang="x-none" sz="9600" b="1" dirty="0">
              <a:solidFill>
                <a:srgbClr val="006600"/>
              </a:solidFill>
              <a:latin typeface=".VnTime" pitchFamily="34" charset="0"/>
            </a:endParaRPr>
          </a:p>
        </p:txBody>
      </p:sp>
      <p:sp>
        <p:nvSpPr>
          <p:cNvPr id="96378" name="Rectangle 122" descr="009"/>
          <p:cNvSpPr/>
          <p:nvPr/>
        </p:nvSpPr>
        <p:spPr>
          <a:xfrm>
            <a:off x="8001000" y="2971800"/>
            <a:ext cx="381000" cy="38100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38100">
            <a:noFill/>
          </a:ln>
        </p:spPr>
        <p:txBody>
          <a:bodyPr wrap="none" anchor="ctr"/>
          <a:lstStyle/>
          <a:p>
            <a:pPr algn="ctr" eaLnBrk="1" hangingPunct="1"/>
            <a:endParaRPr lang="en-GB" altLang="x-none" sz="9600" b="1" dirty="0">
              <a:solidFill>
                <a:srgbClr val="006600"/>
              </a:solidFill>
              <a:latin typeface=".VnTime" pitchFamily="34" charset="0"/>
            </a:endParaRPr>
          </a:p>
        </p:txBody>
      </p:sp>
      <p:sp>
        <p:nvSpPr>
          <p:cNvPr id="96379" name="Rectangle 123" descr="009"/>
          <p:cNvSpPr/>
          <p:nvPr/>
        </p:nvSpPr>
        <p:spPr>
          <a:xfrm>
            <a:off x="8001000" y="3886200"/>
            <a:ext cx="381000" cy="38100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38100">
            <a:noFill/>
          </a:ln>
        </p:spPr>
        <p:txBody>
          <a:bodyPr wrap="none" anchor="ctr"/>
          <a:lstStyle/>
          <a:p>
            <a:pPr algn="ctr" eaLnBrk="1" hangingPunct="1"/>
            <a:endParaRPr lang="en-GB" altLang="x-none" sz="9600" b="1" dirty="0">
              <a:solidFill>
                <a:srgbClr val="006600"/>
              </a:solidFill>
              <a:latin typeface=".VnTime" pitchFamily="34" charset="0"/>
            </a:endParaRPr>
          </a:p>
        </p:txBody>
      </p:sp>
      <p:sp>
        <p:nvSpPr>
          <p:cNvPr id="96380" name="Rectangle 124" descr="009"/>
          <p:cNvSpPr/>
          <p:nvPr/>
        </p:nvSpPr>
        <p:spPr>
          <a:xfrm>
            <a:off x="8001000" y="5257800"/>
            <a:ext cx="381000" cy="38100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38100">
            <a:noFill/>
          </a:ln>
        </p:spPr>
        <p:txBody>
          <a:bodyPr wrap="none" anchor="ctr"/>
          <a:lstStyle/>
          <a:p>
            <a:pPr algn="ctr" eaLnBrk="1" hangingPunct="1"/>
            <a:endParaRPr lang="en-GB" altLang="x-none" sz="9600" b="1" dirty="0">
              <a:solidFill>
                <a:srgbClr val="006600"/>
              </a:solidFill>
              <a:latin typeface=".VnTime" pitchFamily="34" charset="0"/>
            </a:endParaRPr>
          </a:p>
        </p:txBody>
      </p:sp>
      <p:sp>
        <p:nvSpPr>
          <p:cNvPr id="96381" name="Rectangle 125" descr="009"/>
          <p:cNvSpPr/>
          <p:nvPr/>
        </p:nvSpPr>
        <p:spPr>
          <a:xfrm>
            <a:off x="8001000" y="2057400"/>
            <a:ext cx="381000" cy="38100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38100">
            <a:noFill/>
          </a:ln>
        </p:spPr>
        <p:txBody>
          <a:bodyPr wrap="none" anchor="ctr"/>
          <a:lstStyle/>
          <a:p>
            <a:pPr algn="ctr" eaLnBrk="1" hangingPunct="1"/>
            <a:endParaRPr lang="en-GB" altLang="x-none" sz="9600" b="1" dirty="0">
              <a:solidFill>
                <a:srgbClr val="006600"/>
              </a:solidFill>
              <a:latin typeface=".VnTime" pitchFamily="34" charset="0"/>
            </a:endParaRPr>
          </a:p>
        </p:txBody>
      </p:sp>
      <p:sp>
        <p:nvSpPr>
          <p:cNvPr id="96382" name="Rectangle 126" descr="009"/>
          <p:cNvSpPr/>
          <p:nvPr/>
        </p:nvSpPr>
        <p:spPr>
          <a:xfrm>
            <a:off x="8001000" y="4343400"/>
            <a:ext cx="381000" cy="38100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38100">
            <a:noFill/>
          </a:ln>
        </p:spPr>
        <p:txBody>
          <a:bodyPr wrap="none" anchor="ctr"/>
          <a:lstStyle/>
          <a:p>
            <a:pPr algn="ctr" eaLnBrk="1" hangingPunct="1"/>
            <a:endParaRPr lang="en-GB" altLang="x-none" sz="9600" b="1" dirty="0">
              <a:solidFill>
                <a:srgbClr val="006600"/>
              </a:solidFill>
              <a:latin typeface=".VnTime" pitchFamily="34" charset="0"/>
            </a:endParaRPr>
          </a:p>
        </p:txBody>
      </p:sp>
      <p:sp>
        <p:nvSpPr>
          <p:cNvPr id="96383" name="Rectangle 127" descr="009"/>
          <p:cNvSpPr/>
          <p:nvPr/>
        </p:nvSpPr>
        <p:spPr>
          <a:xfrm>
            <a:off x="8001000" y="1143000"/>
            <a:ext cx="381000" cy="38100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38100">
            <a:noFill/>
          </a:ln>
        </p:spPr>
        <p:txBody>
          <a:bodyPr wrap="none" anchor="ctr"/>
          <a:lstStyle/>
          <a:p>
            <a:pPr algn="ctr" eaLnBrk="1" hangingPunct="1"/>
            <a:endParaRPr lang="en-GB" altLang="x-none" sz="9600" b="1" dirty="0">
              <a:solidFill>
                <a:srgbClr val="006600"/>
              </a:solidFill>
              <a:latin typeface=".VnTime" pitchFamily="34" charset="0"/>
            </a:endParaRPr>
          </a:p>
        </p:txBody>
      </p:sp>
      <p:sp>
        <p:nvSpPr>
          <p:cNvPr id="96384" name="Rectangle 128" descr="009"/>
          <p:cNvSpPr/>
          <p:nvPr/>
        </p:nvSpPr>
        <p:spPr>
          <a:xfrm>
            <a:off x="8001000" y="2514600"/>
            <a:ext cx="381000" cy="38100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38100">
            <a:noFill/>
          </a:ln>
        </p:spPr>
        <p:txBody>
          <a:bodyPr wrap="none" anchor="ctr"/>
          <a:lstStyle/>
          <a:p>
            <a:pPr algn="ctr" eaLnBrk="1" hangingPunct="1"/>
            <a:endParaRPr lang="en-GB" altLang="x-none" sz="9600" b="1" dirty="0">
              <a:solidFill>
                <a:srgbClr val="006600"/>
              </a:solidFill>
              <a:latin typeface=".VnTime" pitchFamily="34" charset="0"/>
            </a:endParaRPr>
          </a:p>
        </p:txBody>
      </p:sp>
      <p:sp>
        <p:nvSpPr>
          <p:cNvPr id="96385" name="Rectangle 129" descr="009"/>
          <p:cNvSpPr/>
          <p:nvPr/>
        </p:nvSpPr>
        <p:spPr>
          <a:xfrm>
            <a:off x="8001000" y="3429000"/>
            <a:ext cx="381000" cy="38100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38100">
            <a:noFill/>
          </a:ln>
        </p:spPr>
        <p:txBody>
          <a:bodyPr wrap="none" anchor="ctr"/>
          <a:lstStyle/>
          <a:p>
            <a:pPr algn="ctr" eaLnBrk="1" hangingPunct="1"/>
            <a:endParaRPr lang="en-GB" altLang="x-none" sz="9600" b="1" dirty="0">
              <a:solidFill>
                <a:srgbClr val="006600"/>
              </a:solidFill>
              <a:latin typeface=".VnTime" pitchFamily="34" charset="0"/>
            </a:endParaRPr>
          </a:p>
        </p:txBody>
      </p:sp>
      <p:sp>
        <p:nvSpPr>
          <p:cNvPr id="96386" name="Rectangle 130" descr="009"/>
          <p:cNvSpPr/>
          <p:nvPr/>
        </p:nvSpPr>
        <p:spPr>
          <a:xfrm>
            <a:off x="8001000" y="4800600"/>
            <a:ext cx="381000" cy="38100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38100">
            <a:noFill/>
          </a:ln>
        </p:spPr>
        <p:txBody>
          <a:bodyPr wrap="none" anchor="ctr"/>
          <a:lstStyle/>
          <a:p>
            <a:pPr algn="ctr" eaLnBrk="1" hangingPunct="1"/>
            <a:endParaRPr lang="en-GB" altLang="x-none" sz="9600" b="1" dirty="0">
              <a:solidFill>
                <a:srgbClr val="006600"/>
              </a:solidFill>
              <a:latin typeface=".VnTime" pitchFamily="34" charset="0"/>
            </a:endParaRPr>
          </a:p>
        </p:txBody>
      </p:sp>
      <p:sp>
        <p:nvSpPr>
          <p:cNvPr id="96387" name="Text Box 131"/>
          <p:cNvSpPr txBox="1"/>
          <p:nvPr/>
        </p:nvSpPr>
        <p:spPr>
          <a:xfrm>
            <a:off x="5867400" y="152400"/>
            <a:ext cx="3505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Bảng nhân</a:t>
            </a:r>
            <a:r>
              <a:rPr lang="en-GB" altLang="x-none" sz="3200" b="1">
                <a:solidFill>
                  <a:srgbClr val="0000CC"/>
                </a:solidFill>
                <a:latin typeface="Times New Roman" panose="02020603050405020304" pitchFamily="18" charset="0"/>
              </a:rPr>
              <a:t> 8</a:t>
            </a:r>
          </a:p>
        </p:txBody>
      </p:sp>
      <p:sp>
        <p:nvSpPr>
          <p:cNvPr id="8244" name="Text Box 132"/>
          <p:cNvSpPr txBox="1"/>
          <p:nvPr/>
        </p:nvSpPr>
        <p:spPr>
          <a:xfrm>
            <a:off x="152400" y="152400"/>
            <a:ext cx="154781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r>
              <a:rPr sz="2400" b="1">
                <a:solidFill>
                  <a:srgbClr val="FF00FF"/>
                </a:solidFill>
                <a:latin typeface="Times New Roman" panose="02020603050405020304" pitchFamily="18" charset="0"/>
              </a:rPr>
              <a:t>BÀI MỚI:</a:t>
            </a:r>
          </a:p>
        </p:txBody>
      </p:sp>
      <p:sp>
        <p:nvSpPr>
          <p:cNvPr id="110" name="Text Box 18"/>
          <p:cNvSpPr txBox="1"/>
          <p:nvPr/>
        </p:nvSpPr>
        <p:spPr>
          <a:xfrm>
            <a:off x="3352800" y="4323051"/>
            <a:ext cx="1600200" cy="37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= 8 </a:t>
            </a:r>
            <a:r>
              <a:rPr lang="en-US" sz="2500" b="1" dirty="0" smtClean="0">
                <a:solidFill>
                  <a:srgbClr val="006600"/>
                </a:solidFill>
              </a:rPr>
              <a:t>x 2</a:t>
            </a:r>
            <a:r>
              <a:rPr sz="25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+ 8</a:t>
            </a:r>
          </a:p>
        </p:txBody>
      </p:sp>
      <p:sp>
        <p:nvSpPr>
          <p:cNvPr id="111" name="Text Box 19"/>
          <p:cNvSpPr txBox="1"/>
          <p:nvPr/>
        </p:nvSpPr>
        <p:spPr>
          <a:xfrm>
            <a:off x="4925291" y="4346575"/>
            <a:ext cx="762000" cy="37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sz="25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= 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666 -0.00879 L -0.54166 -0.0087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9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6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6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6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6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6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6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6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6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6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6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6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6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6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6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6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6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6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6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6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6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77" grpId="0" animBg="1"/>
      <p:bldP spid="96378" grpId="0" animBg="1"/>
      <p:bldP spid="96379" grpId="0" animBg="1"/>
      <p:bldP spid="96380" grpId="0" animBg="1"/>
      <p:bldP spid="96381" grpId="0" animBg="1"/>
      <p:bldP spid="96382" grpId="0" animBg="1"/>
      <p:bldP spid="96383" grpId="0" animBg="1"/>
      <p:bldP spid="96384" grpId="0" animBg="1"/>
      <p:bldP spid="96385" grpId="0" animBg="1"/>
      <p:bldP spid="96386" grpId="0" animBg="1"/>
      <p:bldP spid="963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 descr="006"/>
          <p:cNvSpPr txBox="1"/>
          <p:nvPr/>
        </p:nvSpPr>
        <p:spPr>
          <a:xfrm>
            <a:off x="304800" y="0"/>
            <a:ext cx="8534400" cy="6088063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sz="35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sz="35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sz="44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sz="4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Cô chúc các em học giỏi!</a:t>
            </a:r>
          </a:p>
          <a:p>
            <a:pPr algn="ctr" eaLnBrk="1" hangingPunct="1">
              <a:spcBef>
                <a:spcPct val="50000"/>
              </a:spcBef>
            </a:pPr>
            <a:endParaRPr sz="4400" b="1" i="1" dirty="0">
              <a:solidFill>
                <a:srgbClr val="0000FF"/>
              </a:solidFill>
              <a:latin typeface="Times New Roman EVT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sz="3600" b="1" i="1" dirty="0">
              <a:solidFill>
                <a:srgbClr val="0000CC"/>
              </a:solidFill>
              <a:latin typeface="Times New Roman EVT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sz="3600" b="1" i="1" dirty="0">
              <a:solidFill>
                <a:srgbClr val="0000CC"/>
              </a:solidFill>
              <a:latin typeface=".VnTime" pitchFamily="34" charset="0"/>
            </a:endParaRPr>
          </a:p>
        </p:txBody>
      </p:sp>
      <p:pic>
        <p:nvPicPr>
          <p:cNvPr id="70668" name="Arichon.mid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495800" y="62484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066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342</Words>
  <Application>Microsoft Office PowerPoint</Application>
  <PresentationFormat>On-screen Show (4:3)</PresentationFormat>
  <Paragraphs>76</Paragraphs>
  <Slides>5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Hai An - HAi Hau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Bui Van Trinh</dc:creator>
  <cp:lastModifiedBy>Media Mart</cp:lastModifiedBy>
  <cp:revision>247</cp:revision>
  <dcterms:created xsi:type="dcterms:W3CDTF">2005-01-08T06:16:23Z</dcterms:created>
  <dcterms:modified xsi:type="dcterms:W3CDTF">2020-10-01T15:12:53Z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1033-10.2.0.5971</vt:lpwstr>
  </property>
</Properties>
</file>